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25" r:id="rId5"/>
    <p:sldId id="326" r:id="rId6"/>
    <p:sldId id="370" r:id="rId7"/>
    <p:sldId id="259" r:id="rId8"/>
    <p:sldId id="369" r:id="rId9"/>
    <p:sldId id="376" r:id="rId10"/>
    <p:sldId id="350" r:id="rId11"/>
    <p:sldId id="368" r:id="rId12"/>
    <p:sldId id="372" r:id="rId13"/>
    <p:sldId id="373" r:id="rId14"/>
    <p:sldId id="374" r:id="rId15"/>
    <p:sldId id="345" r:id="rId16"/>
    <p:sldId id="375" r:id="rId17"/>
    <p:sldId id="379" r:id="rId18"/>
    <p:sldId id="340" r:id="rId19"/>
    <p:sldId id="380" r:id="rId20"/>
    <p:sldId id="34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816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00"/>
    <a:srgbClr val="F68212"/>
    <a:srgbClr val="FFCA08"/>
    <a:srgbClr val="CEC9C4"/>
    <a:srgbClr val="D3CAC4"/>
    <a:srgbClr val="FF922D"/>
    <a:srgbClr val="FFFFFF"/>
    <a:srgbClr val="FF921D"/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9A4A1-8DE7-CD87-45E2-A2D5F739A657}" v="896" dt="2025-04-23T16:09:16.169"/>
    <p1510:client id="{1881B72B-1FE3-F6AD-A977-2525FAC80548}" v="30" dt="2025-04-23T18:12:54.421"/>
    <p1510:client id="{47169AF7-C323-4E6F-B8B6-3C0C06EF4B41}" v="58" dt="2025-04-23T17:40:36.620"/>
    <p1510:client id="{49F8A266-F522-D60C-C7D1-88D007034A0C}" v="66" dt="2025-04-23T17:31:58.742"/>
    <p1510:client id="{65D6591E-CB55-832B-E55C-F4FCE4A66232}" v="22" dt="2025-04-23T19:17:46.548"/>
    <p1510:client id="{C04094FA-F5B1-EF4B-20AC-94B482FEF577}" v="53" dt="2025-04-23T17:19:06.747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40" y="132"/>
      </p:cViewPr>
      <p:guideLst>
        <p:guide pos="816"/>
        <p:guide orient="horz" pos="3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A57456-157A-C12A-2FEC-91B7B9EE4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46761-828E-1508-56BD-BAEADF3486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95820-84BB-3447-8286-60A51307E7F2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28A7E-6B0E-809C-73D1-4B5E2FF471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A5AA6-0C5B-430A-E0C4-C90B2F0A1C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76440-F66F-F947-8EFC-EA5202ACFD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17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8FC54-6AE4-6A4A-9756-823A0F1BE5A6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9E9EB-07EB-9D44-9F5A-AB1FBECCD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587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780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76609C33-D605-6146-1378-F67C572F05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04800 w 12192000"/>
              <a:gd name="connsiteY0" fmla="*/ 266701 h 6858000"/>
              <a:gd name="connsiteX1" fmla="*/ 304800 w 12192000"/>
              <a:gd name="connsiteY1" fmla="*/ 6591300 h 6858000"/>
              <a:gd name="connsiteX2" fmla="*/ 11887200 w 12192000"/>
              <a:gd name="connsiteY2" fmla="*/ 6591300 h 6858000"/>
              <a:gd name="connsiteX3" fmla="*/ 11887200 w 12192000"/>
              <a:gd name="connsiteY3" fmla="*/ 266701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304800" y="266701"/>
                </a:moveTo>
                <a:lnTo>
                  <a:pt x="304800" y="6591300"/>
                </a:lnTo>
                <a:lnTo>
                  <a:pt x="11887200" y="6591300"/>
                </a:lnTo>
                <a:lnTo>
                  <a:pt x="11887200" y="26670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2398E06-9E0E-BC81-DEB5-1DB2F863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7320"/>
            <a:ext cx="10515600" cy="4023360"/>
          </a:xfrm>
        </p:spPr>
        <p:txBody>
          <a:bodyPr anchor="ctr"/>
          <a:lstStyle>
            <a:lvl1pPr algn="ctr">
              <a:defRPr sz="5400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44184"/>
            <a:ext cx="9144000" cy="356616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DC5B68-548C-395D-B9A9-EA694F6CB59F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9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BC2AC2-003C-AACD-1271-F2F8FBE8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0656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D758F50-A87C-F2A1-40E8-08F07081E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572000" cy="3429000"/>
          </a:xfrm>
          <a:noFill/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400"/>
              </a:spcBef>
              <a:buSzPct val="80000"/>
              <a:defRPr sz="1800" b="1"/>
            </a:lvl1pPr>
            <a:lvl2pPr marL="457200" indent="0">
              <a:lnSpc>
                <a:spcPct val="90000"/>
              </a:lnSpc>
              <a:spcBef>
                <a:spcPts val="1400"/>
              </a:spcBef>
              <a:buSzPct val="80000"/>
              <a:buNone/>
              <a:defRPr sz="1800"/>
            </a:lvl2pPr>
            <a:lvl3pPr marL="914400">
              <a:lnSpc>
                <a:spcPct val="90000"/>
              </a:lnSpc>
              <a:spcBef>
                <a:spcPts val="1400"/>
              </a:spcBef>
              <a:buSzPct val="80000"/>
              <a:defRPr sz="1800"/>
            </a:lvl3pPr>
            <a:lvl4pPr marL="914400" indent="0">
              <a:lnSpc>
                <a:spcPct val="90000"/>
              </a:lnSpc>
              <a:spcBef>
                <a:spcPts val="1400"/>
              </a:spcBef>
              <a:buSzPct val="80000"/>
              <a:buNone/>
              <a:defRPr sz="1800"/>
            </a:lvl4pPr>
            <a:lvl5pPr marL="1371600">
              <a:lnSpc>
                <a:spcPct val="90000"/>
              </a:lnSpc>
              <a:spcBef>
                <a:spcPts val="1400"/>
              </a:spcBef>
              <a:buSzPct val="80000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23B02AB-1DB6-AF79-E1B3-175C76BE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7064" y="2377440"/>
            <a:ext cx="4645152" cy="342900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800"/>
            </a:lvl2pPr>
            <a:lvl3pPr marL="1371600">
              <a:buSzPct val="80000"/>
              <a:defRPr sz="1800"/>
            </a:lvl3pPr>
            <a:lvl4pPr marL="1828800">
              <a:buSzPct val="80000"/>
              <a:defRPr sz="1800"/>
            </a:lvl4pPr>
            <a:lvl5pPr marL="2286000">
              <a:buSzPct val="80000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041A78-2CBE-4D73-EF5D-E65139C79DC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42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59BA83-0C6E-2A70-AED3-E386CABE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601200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280160" y="2377440"/>
            <a:ext cx="9619488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table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612406-06E6-DCE4-7F2F-D98836A802A6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889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1955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663440" cy="3566160"/>
          </a:xfrm>
          <a:solidFill>
            <a:schemeClr val="accent4"/>
          </a:solidFill>
        </p:spPr>
        <p:txBody>
          <a:bodyPr lIns="365760" tIns="365760" rIns="365760" bIns="365760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buClr>
                <a:schemeClr val="tx1"/>
              </a:buClr>
              <a:buSzPct val="80000"/>
              <a:defRPr sz="1600"/>
            </a:lvl2pPr>
            <a:lvl3pPr marL="1371600">
              <a:buClr>
                <a:schemeClr val="tx1"/>
              </a:buClr>
              <a:buSzPct val="80000"/>
              <a:defRPr sz="1400"/>
            </a:lvl3pPr>
            <a:lvl4pPr marL="1828800">
              <a:buClr>
                <a:schemeClr val="tx1"/>
              </a:buClr>
              <a:buSzPct val="80000"/>
              <a:defRPr sz="1200"/>
            </a:lvl4pPr>
            <a:lvl5pPr marL="2286000"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377440"/>
            <a:ext cx="4663440" cy="3566160"/>
          </a:xfrm>
          <a:solidFill>
            <a:schemeClr val="accent4"/>
          </a:solidFill>
        </p:spPr>
        <p:txBody>
          <a:bodyPr lIns="365760" tIns="365760" rIns="365760" bIns="365760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sz="1800" cap="all" baseline="0"/>
            </a:lvl1pPr>
            <a:lvl2pPr marL="914400">
              <a:buClr>
                <a:schemeClr val="tx1"/>
              </a:buClr>
              <a:buSzPct val="80000"/>
              <a:defRPr sz="1600"/>
            </a:lvl2pPr>
            <a:lvl3pPr marL="1371600">
              <a:buClr>
                <a:schemeClr val="tx1"/>
              </a:buClr>
              <a:buSzPct val="80000"/>
              <a:defRPr sz="1400"/>
            </a:lvl3pPr>
            <a:lvl4pPr marL="1828800">
              <a:buClr>
                <a:schemeClr val="tx1"/>
              </a:buClr>
              <a:buSzPct val="80000"/>
              <a:defRPr sz="1200"/>
            </a:lvl4pPr>
            <a:lvl5pPr marL="2286000"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554B7-BB36-76F6-DD79-11088AA69E8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3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ABAFD431-F46D-3701-6A51-738ADAF3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163824"/>
            <a:ext cx="10515600" cy="2322576"/>
          </a:xfrm>
          <a:prstGeom prst="rect">
            <a:avLst/>
          </a:prstGeom>
          <a:noFill/>
        </p:spPr>
        <p:txBody>
          <a:bodyPr wrap="square" bIns="0" anchor="ctr">
            <a:no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AFD788D-D699-2BA7-3637-AA3B48C090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53000" y="548640"/>
            <a:ext cx="2286000" cy="2286000"/>
          </a:xfrm>
          <a:prstGeom prst="ellipse">
            <a:avLst/>
          </a:prstGeom>
        </p:spPr>
        <p:txBody>
          <a:bodyPr anchor="t"/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808A0C0-A02B-D1C7-6DE5-CA25624AD0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72768" y="6044184"/>
            <a:ext cx="9116568" cy="365760"/>
          </a:xfrm>
        </p:spPr>
        <p:txBody>
          <a:bodyPr anchor="t"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E7D81-1954-1B1F-C0AC-21C85AFD3C1E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1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738F023-8BDF-71DB-D6AB-776F7C6413B2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3581400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  <a:gd name="connsiteX4" fmla="*/ 0 w 3581400"/>
              <a:gd name="connsiteY4" fmla="*/ 6172201 h 6858000"/>
              <a:gd name="connsiteX5" fmla="*/ 2971800 w 3581400"/>
              <a:gd name="connsiteY5" fmla="*/ 6172201 h 6858000"/>
              <a:gd name="connsiteX6" fmla="*/ 2971800 w 3581400"/>
              <a:gd name="connsiteY6" fmla="*/ 685800 h 6858000"/>
              <a:gd name="connsiteX7" fmla="*/ 0 w 3581400"/>
              <a:gd name="connsiteY7" fmla="*/ 6858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3581400" y="0"/>
                </a:lnTo>
                <a:lnTo>
                  <a:pt x="3581400" y="6858000"/>
                </a:lnTo>
                <a:lnTo>
                  <a:pt x="0" y="6858000"/>
                </a:lnTo>
                <a:lnTo>
                  <a:pt x="0" y="6172201"/>
                </a:lnTo>
                <a:lnTo>
                  <a:pt x="2971800" y="6172201"/>
                </a:lnTo>
                <a:lnTo>
                  <a:pt x="2971800" y="685800"/>
                </a:lnTo>
                <a:lnTo>
                  <a:pt x="0" y="6858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4114800" cy="2286000"/>
          </a:xfrm>
        </p:spPr>
        <p:txBody>
          <a:bodyPr/>
          <a:lstStyle>
            <a:lvl1pPr>
              <a:defRPr sz="3200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3566160"/>
            <a:ext cx="4114800" cy="2651760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 cap="all" spc="0" baseline="0"/>
            </a:lvl1pPr>
            <a:lvl2pPr marL="914400">
              <a:defRPr spc="0" baseline="0"/>
            </a:lvl2pPr>
            <a:lvl3pPr marL="1371600">
              <a:defRPr spc="0" baseline="0"/>
            </a:lvl3pPr>
            <a:lvl4pPr marL="1828800">
              <a:defRPr spc="0" baseline="0"/>
            </a:lvl4pPr>
            <a:lvl5pPr marL="2286000">
              <a:defRPr spc="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0AD0F96-99DE-C9D9-569E-AE6FC6307E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7568" y="1435608"/>
            <a:ext cx="5897880" cy="3977640"/>
          </a:xfr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F2D63-3FF5-D547-96B9-BE9CCD1ABA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3EB7E3-3953-BAB4-1B15-383082C6C31E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81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697480"/>
            <a:ext cx="10515600" cy="2606040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6044184"/>
            <a:ext cx="10515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A872EE9-FDFB-95A7-3547-DCAA0B51FE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952" cy="23682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3AD4F0-8C4C-FC68-2450-06419A6D0131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5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A510974D-B222-2876-052D-21F0E075D288}"/>
              </a:ext>
            </a:extLst>
          </p:cNvPr>
          <p:cNvSpPr/>
          <p:nvPr userDrawn="1"/>
        </p:nvSpPr>
        <p:spPr>
          <a:xfrm>
            <a:off x="0" y="0"/>
            <a:ext cx="12192000" cy="4457700"/>
          </a:xfrm>
          <a:custGeom>
            <a:avLst/>
            <a:gdLst>
              <a:gd name="connsiteX0" fmla="*/ 0 w 12192000"/>
              <a:gd name="connsiteY0" fmla="*/ 0 h 4457700"/>
              <a:gd name="connsiteX1" fmla="*/ 12192000 w 12192000"/>
              <a:gd name="connsiteY1" fmla="*/ 0 h 4457700"/>
              <a:gd name="connsiteX2" fmla="*/ 12192000 w 12192000"/>
              <a:gd name="connsiteY2" fmla="*/ 4457700 h 4457700"/>
              <a:gd name="connsiteX3" fmla="*/ 11563350 w 12192000"/>
              <a:gd name="connsiteY3" fmla="*/ 4457700 h 4457700"/>
              <a:gd name="connsiteX4" fmla="*/ 11563350 w 12192000"/>
              <a:gd name="connsiteY4" fmla="*/ 685800 h 4457700"/>
              <a:gd name="connsiteX5" fmla="*/ 628650 w 12192000"/>
              <a:gd name="connsiteY5" fmla="*/ 685800 h 4457700"/>
              <a:gd name="connsiteX6" fmla="*/ 628650 w 12192000"/>
              <a:gd name="connsiteY6" fmla="*/ 4457700 h 4457700"/>
              <a:gd name="connsiteX7" fmla="*/ 0 w 12192000"/>
              <a:gd name="connsiteY7" fmla="*/ 4457700 h 44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4457700">
                <a:moveTo>
                  <a:pt x="0" y="0"/>
                </a:moveTo>
                <a:lnTo>
                  <a:pt x="12192000" y="0"/>
                </a:lnTo>
                <a:lnTo>
                  <a:pt x="12192000" y="4457700"/>
                </a:lnTo>
                <a:lnTo>
                  <a:pt x="11563350" y="4457700"/>
                </a:lnTo>
                <a:lnTo>
                  <a:pt x="11563350" y="685800"/>
                </a:lnTo>
                <a:lnTo>
                  <a:pt x="628650" y="685800"/>
                </a:lnTo>
                <a:lnTo>
                  <a:pt x="628650" y="4457700"/>
                </a:lnTo>
                <a:lnTo>
                  <a:pt x="0" y="44577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143000"/>
            <a:ext cx="10241280" cy="22860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5688" y="3803904"/>
            <a:ext cx="8046720" cy="9144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1A471A-8A28-B00F-72E9-849D5E6B7257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BB82FF-5339-5456-4D30-0C2DA7907AAE}"/>
              </a:ext>
            </a:extLst>
          </p:cNvPr>
          <p:cNvSpPr/>
          <p:nvPr userDrawn="1"/>
        </p:nvSpPr>
        <p:spPr>
          <a:xfrm>
            <a:off x="0" y="0"/>
            <a:ext cx="356616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0096" y="1097280"/>
            <a:ext cx="6217920" cy="1828800"/>
          </a:xfrm>
        </p:spPr>
        <p:txBody>
          <a:bodyPr/>
          <a:lstStyle>
            <a:lvl1pPr>
              <a:defRPr sz="3200" spc="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39A257-2366-FF6B-67AD-9342B6B0B6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98448" y="1828800"/>
            <a:ext cx="3200400" cy="32004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0096" y="3429000"/>
            <a:ext cx="6217920" cy="2743200"/>
          </a:xfrm>
        </p:spPr>
        <p:txBody>
          <a:bodyPr>
            <a:normAutofit/>
          </a:bodyPr>
          <a:lstStyle>
            <a:lvl1pPr marL="457200">
              <a:spcBef>
                <a:spcPts val="1400"/>
              </a:spcBef>
              <a:buSzPct val="80000"/>
              <a:defRPr cap="all" spc="0" baseline="0"/>
            </a:lvl1pPr>
            <a:lvl2pPr marL="914400">
              <a:buSzPct val="80000"/>
              <a:defRPr spc="0" baseline="0"/>
            </a:lvl2pPr>
            <a:lvl3pPr marL="1371600">
              <a:buSzPct val="80000"/>
              <a:defRPr spc="0" baseline="0"/>
            </a:lvl3pPr>
            <a:lvl4pPr marL="1828800">
              <a:buSzPct val="80000"/>
              <a:defRPr spc="0" baseline="0"/>
            </a:lvl4pPr>
            <a:lvl5pPr marL="2286000">
              <a:buSzPct val="80000"/>
              <a:defRPr spc="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F2D63-3FF5-D547-96B9-BE9CCD1ABA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A4A755-28B6-5A01-94AB-C3CCC4368885}"/>
              </a:ext>
            </a:extLst>
          </p:cNvPr>
          <p:cNvCxnSpPr>
            <a:cxnSpLocks/>
          </p:cNvCxnSpPr>
          <p:nvPr userDrawn="1"/>
        </p:nvCxnSpPr>
        <p:spPr>
          <a:xfrm>
            <a:off x="5340096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33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592AF4F-2F83-7005-B3AC-6FCC7FB191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481328"/>
            <a:ext cx="9144000" cy="389534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76C4EAC-BBDE-1963-BD72-3BD2A47DC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4248" y="1920240"/>
            <a:ext cx="8229600" cy="301752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548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BCF04C-49F6-66E8-41A0-B3C371944EA1}"/>
              </a:ext>
            </a:extLst>
          </p:cNvPr>
          <p:cNvSpPr/>
          <p:nvPr userDrawn="1"/>
        </p:nvSpPr>
        <p:spPr>
          <a:xfrm>
            <a:off x="6705600" y="0"/>
            <a:ext cx="54864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3931920"/>
            <a:ext cx="5029200" cy="18288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DE351D0-FB9C-3473-AF28-5292774172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80160" y="548640"/>
            <a:ext cx="3017520" cy="301752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5472" y="731520"/>
            <a:ext cx="4306824" cy="5394960"/>
          </a:xfrm>
        </p:spPr>
        <p:txBody>
          <a:bodyPr anchor="b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cap="all" baseline="0"/>
            </a:lvl1pPr>
            <a:lvl2pPr marL="914400">
              <a:buClr>
                <a:schemeClr val="tx1"/>
              </a:buClr>
              <a:buSzPct val="80000"/>
              <a:defRPr/>
            </a:lvl2pPr>
            <a:lvl3pPr marL="1371600">
              <a:buClr>
                <a:schemeClr val="tx1"/>
              </a:buClr>
              <a:buSzPct val="80000"/>
              <a:defRPr/>
            </a:lvl3pPr>
            <a:lvl4pPr marL="1828800">
              <a:buClr>
                <a:schemeClr val="tx1"/>
              </a:buClr>
              <a:buSzPct val="80000"/>
              <a:defRPr/>
            </a:lvl4pPr>
            <a:lvl5pPr marL="2286000">
              <a:buClr>
                <a:schemeClr val="tx1"/>
              </a:buClr>
              <a:buSzPct val="8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171EC5-29BE-C106-1E9B-0CBDB598A131}"/>
              </a:ext>
            </a:extLst>
          </p:cNvPr>
          <p:cNvCxnSpPr>
            <a:cxnSpLocks/>
          </p:cNvCxnSpPr>
          <p:nvPr userDrawn="1"/>
        </p:nvCxnSpPr>
        <p:spPr>
          <a:xfrm>
            <a:off x="1298448" y="6111876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1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1955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663440" cy="356616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365760" tIns="365760" rIns="365760" bIns="365760">
            <a:normAutofit/>
          </a:bodyPr>
          <a:lstStyle>
            <a:lvl1pPr marL="457200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lnSpc>
                <a:spcPct val="90000"/>
              </a:lnSpc>
              <a:buClr>
                <a:schemeClr val="tx1"/>
              </a:buClr>
              <a:buSzPct val="80000"/>
              <a:defRPr sz="1600"/>
            </a:lvl2pPr>
            <a:lvl3pPr marL="1371600">
              <a:lnSpc>
                <a:spcPct val="90000"/>
              </a:lnSpc>
              <a:buClr>
                <a:schemeClr val="tx1"/>
              </a:buClr>
              <a:buSzPct val="80000"/>
              <a:defRPr sz="1400"/>
            </a:lvl3pPr>
            <a:lvl4pPr marL="1828800">
              <a:lnSpc>
                <a:spcPct val="90000"/>
              </a:lnSpc>
              <a:buClr>
                <a:schemeClr val="tx1"/>
              </a:buClr>
              <a:buSzPct val="80000"/>
              <a:defRPr sz="1200"/>
            </a:lvl4pPr>
            <a:lvl5pPr marL="2286000">
              <a:lnSpc>
                <a:spcPct val="90000"/>
              </a:lnSpc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377440"/>
            <a:ext cx="4663440" cy="356616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365760" tIns="365760" rIns="365760" bIns="365760">
            <a:normAutofit/>
          </a:bodyPr>
          <a:lstStyle>
            <a:lvl1pPr marL="457200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lnSpc>
                <a:spcPct val="90000"/>
              </a:lnSpc>
              <a:buClr>
                <a:schemeClr val="tx1"/>
              </a:buClr>
              <a:buSzPct val="80000"/>
              <a:defRPr sz="1600"/>
            </a:lvl2pPr>
            <a:lvl3pPr marL="1371600">
              <a:lnSpc>
                <a:spcPct val="90000"/>
              </a:lnSpc>
              <a:buClr>
                <a:schemeClr val="tx1"/>
              </a:buClr>
              <a:buSzPct val="80000"/>
              <a:defRPr sz="1400"/>
            </a:lvl3pPr>
            <a:lvl4pPr marL="1828800">
              <a:lnSpc>
                <a:spcPct val="90000"/>
              </a:lnSpc>
              <a:buClr>
                <a:schemeClr val="tx1"/>
              </a:buClr>
              <a:buSzPct val="80000"/>
              <a:defRPr sz="1200"/>
            </a:lvl4pPr>
            <a:lvl5pPr marL="2286000">
              <a:lnSpc>
                <a:spcPct val="90000"/>
              </a:lnSpc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554B7-BB36-76F6-DD79-11088AA69E8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10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BC2AC2-003C-AACD-1271-F2F8FBE8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5029200" cy="18288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D758F50-A87C-F2A1-40E8-08F07081E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84848" y="1097280"/>
            <a:ext cx="4572000" cy="182880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600"/>
            </a:lvl2pPr>
            <a:lvl3pPr marL="1371600">
              <a:buSzPct val="80000"/>
              <a:defRPr sz="1400"/>
            </a:lvl3pPr>
            <a:lvl4pPr marL="1828800">
              <a:buSzPct val="80000"/>
              <a:defRPr sz="1200"/>
            </a:lvl4pPr>
            <a:lvl5pPr marL="2286000"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23B02AB-1DB6-AF79-E1B3-175C76BE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0160" y="3172968"/>
            <a:ext cx="10076688" cy="310896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600"/>
            </a:lvl2pPr>
            <a:lvl3pPr marL="1371600">
              <a:buSzPct val="80000"/>
              <a:defRPr sz="1400"/>
            </a:lvl3pPr>
            <a:lvl4pPr marL="1828800">
              <a:buSzPct val="80000"/>
              <a:defRPr sz="1200"/>
            </a:lvl4pPr>
            <a:lvl5pPr marL="2286000"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041A78-2CBE-4D73-EF5D-E65139C79DC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77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09600"/>
            <a:ext cx="9821955" cy="12561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855945"/>
            <a:ext cx="9821955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78A08F60-CEF1-832D-D403-282EA76CB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0624" y="6019801"/>
            <a:ext cx="457200" cy="184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cap="all" spc="200" baseline="0">
                <a:solidFill>
                  <a:schemeClr val="accent1"/>
                </a:solidFill>
                <a:latin typeface="Posterama" panose="020B0504020200020000" pitchFamily="34" charset="0"/>
              </a:defRPr>
            </a:lvl1pPr>
          </a:lstStyle>
          <a:p>
            <a:fld id="{75DF2D63-3FF5-D547-96B9-BE9CCD1AB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74" r:id="rId3"/>
    <p:sldLayoutId id="2147483675" r:id="rId4"/>
    <p:sldLayoutId id="2147483664" r:id="rId5"/>
    <p:sldLayoutId id="2147483676" r:id="rId6"/>
    <p:sldLayoutId id="2147483677" r:id="rId7"/>
    <p:sldLayoutId id="2147483681" r:id="rId8"/>
    <p:sldLayoutId id="2147483682" r:id="rId9"/>
    <p:sldLayoutId id="2147483683" r:id="rId10"/>
    <p:sldLayoutId id="2147483680" r:id="rId11"/>
    <p:sldLayoutId id="2147483684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spc="300" baseline="0">
          <a:solidFill>
            <a:schemeClr val="tx1"/>
          </a:solidFill>
          <a:latin typeface="+mj-lt"/>
          <a:ea typeface="+mj-ea"/>
          <a:cs typeface="Posterama" panose="020B0504020200020000" pitchFamily="34" charset="0"/>
        </a:defRPr>
      </a:lvl1pPr>
    </p:titleStyle>
    <p:bodyStyle>
      <a:lvl1pPr marL="228600" indent="-4572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Courier New" panose="02070309020205020404" pitchFamily="49" charset="0"/>
        <a:buChar char="o"/>
        <a:defRPr sz="2400" b="0" i="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6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4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borealisdata.ca/dataset.xhtml?persistentId=doi:10.5683/SP3/JAGXQX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elissa.moreau@mail.mcgill.ca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hyperlink" Target="mailto:Ana.rogers-butterworth@mcgill.ca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ssrn.com/abstract=888321" TargetMode="External"/><Relationship Id="rId2" Type="http://schemas.openxmlformats.org/officeDocument/2006/relationships/hyperlink" Target="https://science.gc.ca/site/science/en/interagency-research-funding/policies-and-guidelines/open-access/frequently-asked-questions" TargetMode="Externa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semanticscholar.org/paper/How-Many-Copies-Are-Enough-Revisited%3A-Open-Access-Brown/fe9d32baa9d1c034bcf0a98b11cb1bef8b233ed2" TargetMode="External"/><Relationship Id="rId4" Type="http://schemas.openxmlformats.org/officeDocument/2006/relationships/hyperlink" Target="https://doi.org/10.10520/EJC19069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455382-1ADB-C117-1D33-028318837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3542"/>
          <a:stretch/>
        </p:blipFill>
        <p:spPr>
          <a:xfrm>
            <a:off x="1204914" y="-1900999"/>
            <a:ext cx="9783260" cy="8222825"/>
          </a:xfrm>
          <a:prstGeom prst="ellipse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05E10E9-9AB7-0642-D4C4-DDFDAB7B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456" y="908493"/>
            <a:ext cx="11559435" cy="4701853"/>
          </a:xfrm>
          <a:solidFill>
            <a:srgbClr val="FFFFFF">
              <a:alpha val="30196"/>
            </a:srgbClr>
          </a:solidFill>
          <a:ln>
            <a:solidFill>
              <a:srgbClr val="FFFFFF">
                <a:alpha val="25098"/>
              </a:srgbClr>
            </a:solidFill>
          </a:ln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Law Journals and Open Access</a:t>
            </a:r>
            <a:r>
              <a:rPr lang="en-US" dirty="0">
                <a:cs typeface="Posterama"/>
              </a:rPr>
              <a:t>:</a:t>
            </a:r>
            <a:br>
              <a:rPr lang="en-US" dirty="0"/>
            </a:br>
            <a:r>
              <a:rPr lang="en-US" sz="3600" dirty="0">
                <a:cs typeface="+mj-lt"/>
              </a:rPr>
              <a:t>Where Do We Stand?</a:t>
            </a:r>
            <a:endParaRPr lang="en-US" sz="3600" dirty="0">
              <a:cs typeface="Posterama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1307D8B-2864-21B6-1CE1-B605F2928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1067" y="4684219"/>
            <a:ext cx="3966147" cy="698500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Ana Rogers-Butterworth Liaison Librarian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Nahum Gelber Law Library McGill University Libraries</a:t>
            </a:r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C0A2238-E9D3-7272-6CD1-3A811C991C0E}"/>
              </a:ext>
            </a:extLst>
          </p:cNvPr>
          <p:cNvSpPr txBox="1">
            <a:spLocks/>
          </p:cNvSpPr>
          <p:nvPr/>
        </p:nvSpPr>
        <p:spPr>
          <a:xfrm>
            <a:off x="2499" y="4849110"/>
            <a:ext cx="4472066" cy="173531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None/>
              <a:defRPr sz="2400" b="0" i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Courier New" panose="02070309020205020404" pitchFamily="49" charset="0"/>
              <a:buNone/>
              <a:defRPr sz="20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Courier New" panose="02070309020205020404" pitchFamily="49" charset="0"/>
              <a:buNone/>
              <a:defRPr sz="16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Courier New" panose="02070309020205020404" pitchFamily="49" charset="0"/>
              <a:buNone/>
              <a:defRPr sz="16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+mn-lt"/>
                <a:cs typeface="+mn-lt"/>
              </a:rPr>
              <a:t> Melissa Moreau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MISt Student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McGill University libraries</a:t>
            </a:r>
            <a:endParaRPr lang="en-US" dirty="0"/>
          </a:p>
        </p:txBody>
      </p:sp>
      <p:sp>
        <p:nvSpPr>
          <p:cNvPr id="10" name="Slide Number Placeholder 21">
            <a:extLst>
              <a:ext uri="{FF2B5EF4-FFF2-40B4-BE49-F238E27FC236}">
                <a16:creationId xmlns:a16="http://schemas.microsoft.com/office/drawing/2014/main" id="{2D53BE40-A241-C281-9815-23550BBCE7AC}"/>
              </a:ext>
            </a:extLst>
          </p:cNvPr>
          <p:cNvSpPr txBox="1">
            <a:spLocks/>
          </p:cNvSpPr>
          <p:nvPr/>
        </p:nvSpPr>
        <p:spPr>
          <a:xfrm>
            <a:off x="3704702" y="6196078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CC BY-nc</a:t>
            </a:r>
          </a:p>
        </p:txBody>
      </p:sp>
    </p:spTree>
    <p:extLst>
      <p:ext uri="{BB962C8B-B14F-4D97-AF65-F5344CB8AC3E}">
        <p14:creationId xmlns:p14="http://schemas.microsoft.com/office/powerpoint/2010/main" val="85521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65C55-0D54-1840-BDF4-8958D095B6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97A3E-C7D6-1AB5-D5E0-E486D96F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B777F-B971-2FF7-7B12-09EBE2BF1C8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Data </a:t>
            </a:r>
            <a:r>
              <a:rPr lang="en-US" dirty="0">
                <a:solidFill>
                  <a:srgbClr val="000000"/>
                </a:solidFill>
                <a:cs typeface="Posterama"/>
              </a:rPr>
              <a:t>Collection: </a:t>
            </a:r>
            <a:r>
              <a:rPr lang="en-US" b="1" dirty="0">
                <a:solidFill>
                  <a:srgbClr val="F68212"/>
                </a:solidFill>
                <a:cs typeface="Posterama"/>
              </a:rPr>
              <a:t>Policies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BA8C26-B6FD-511D-BAE2-1489EA87E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066200"/>
            <a:ext cx="4572000" cy="4101859"/>
          </a:xfrm>
        </p:spPr>
        <p:txBody>
          <a:bodyPr>
            <a:normAutofit lnSpcReduction="10000"/>
          </a:bodyPr>
          <a:lstStyle/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 panose="020B0503020102020204" pitchFamily="34" charset="0"/>
              </a:rPr>
              <a:t>What are the </a:t>
            </a:r>
            <a:r>
              <a:rPr lang="en-CA" sz="3000" dirty="0">
                <a:latin typeface="Franklin Gothic Book" panose="020B0503020102020204" pitchFamily="34" charset="0"/>
              </a:rPr>
              <a:t>open access policies</a:t>
            </a:r>
            <a:r>
              <a:rPr lang="en-CA" sz="3000" b="0" dirty="0">
                <a:latin typeface="Franklin Gothic Book" panose="020B0503020102020204" pitchFamily="34" charset="0"/>
              </a:rPr>
              <a:t> of utilized journals?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dirty="0">
                <a:latin typeface="Franklin Gothic Book" panose="020B0503020102020204" pitchFamily="34" charset="0"/>
              </a:rPr>
              <a:t>OA type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dirty="0">
                <a:latin typeface="Franklin Gothic Book" panose="020B0503020102020204" pitchFamily="34" charset="0"/>
              </a:rPr>
              <a:t>Article processing charge (APC)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b="0" dirty="0">
                <a:latin typeface="Franklin Gothic Book" panose="020B0503020102020204" pitchFamily="34" charset="0"/>
              </a:rPr>
              <a:t>Self-archiving 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dirty="0">
                <a:latin typeface="Franklin Gothic Book" panose="020B0503020102020204" pitchFamily="34" charset="0"/>
              </a:rPr>
              <a:t>Licensing/copyright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b="0" dirty="0">
                <a:latin typeface="Franklin Gothic Book" panose="020B0503020102020204" pitchFamily="34" charset="0"/>
              </a:rPr>
              <a:t>Peer review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67ACAA5-C119-2468-41DA-716CB92D80D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8121606"/>
              </p:ext>
            </p:extLst>
          </p:nvPr>
        </p:nvGraphicFramePr>
        <p:xfrm>
          <a:off x="6227763" y="2066836"/>
          <a:ext cx="4645025" cy="38404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45025">
                  <a:extLst>
                    <a:ext uri="{9D8B030D-6E8A-4147-A177-3AD203B41FA5}">
                      <a16:colId xmlns:a16="http://schemas.microsoft.com/office/drawing/2014/main" val="1401282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3000" dirty="0"/>
                        <a:t>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63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Publisher aggregated lists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Journal/publisher websites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About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Author Guidelines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AO Policy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Self-Archiving Policy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Author Agreements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01637"/>
                  </a:ext>
                </a:extLst>
              </a:tr>
            </a:tbl>
          </a:graphicData>
        </a:graphic>
      </p:graphicFrame>
      <p:sp>
        <p:nvSpPr>
          <p:cNvPr id="8" name="Slide Number Placeholder 21">
            <a:extLst>
              <a:ext uri="{FF2B5EF4-FFF2-40B4-BE49-F238E27FC236}">
                <a16:creationId xmlns:a16="http://schemas.microsoft.com/office/drawing/2014/main" id="{890728E5-5473-4FA9-4AA9-0AA4AE284F93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892756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0A1C9-1A3A-86C3-1513-E49BF3419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91201-0119-3BED-8493-D1064CB3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4D2F36-5D52-28B3-4E67-66C5E2EE2C9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cs typeface="Posterama"/>
              </a:rPr>
              <a:t>Data collection: </a:t>
            </a:r>
            <a:r>
              <a:rPr lang="en-US" b="1" dirty="0">
                <a:solidFill>
                  <a:srgbClr val="F68212"/>
                </a:solidFill>
                <a:cs typeface="Posterama"/>
              </a:rPr>
              <a:t>Tracking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EFA594-6728-F1B4-567B-92F275C9A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39"/>
            <a:ext cx="4572000" cy="4101859"/>
          </a:xfrm>
        </p:spPr>
        <p:txBody>
          <a:bodyPr>
            <a:normAutofit/>
          </a:bodyPr>
          <a:lstStyle/>
          <a:p>
            <a:pPr>
              <a:buClr>
                <a:srgbClr val="FFA500"/>
              </a:buClr>
            </a:pPr>
            <a:r>
              <a:rPr lang="en-CA" sz="3000" dirty="0">
                <a:latin typeface="Franklin Gothic Book" panose="020B0503020102020204" pitchFamily="34" charset="0"/>
              </a:rPr>
              <a:t>Who</a:t>
            </a:r>
            <a:r>
              <a:rPr lang="en-CA" sz="3000" b="0" dirty="0">
                <a:latin typeface="Franklin Gothic Book" panose="020B0503020102020204" pitchFamily="34" charset="0"/>
              </a:rPr>
              <a:t> is keeping track of these practices?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dirty="0">
                <a:latin typeface="Franklin Gothic Book" panose="020B0503020102020204" pitchFamily="34" charset="0"/>
              </a:rPr>
              <a:t>Plan S Transitional Journal List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b="0" dirty="0">
                <a:latin typeface="Franklin Gothic Book" panose="020B0503020102020204" pitchFamily="34" charset="0"/>
              </a:rPr>
              <a:t>Jisc Open Policy Finder</a:t>
            </a:r>
            <a:endParaRPr lang="en-CA" sz="3000" dirty="0">
              <a:latin typeface="Franklin Gothic Book" panose="020B0503020102020204" pitchFamily="34" charset="0"/>
            </a:endParaRP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b="0" dirty="0">
                <a:latin typeface="Franklin Gothic Book" panose="020B0503020102020204" pitchFamily="34" charset="0"/>
              </a:rPr>
              <a:t>DOAJ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1294F74-41D0-3835-0063-9DF3BABE3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6088" y="2403561"/>
            <a:ext cx="2338387" cy="2338387"/>
          </a:xfrm>
          <a:prstGeom prst="ellipse">
            <a:avLst/>
          </a:prstGeom>
          <a:solidFill>
            <a:srgbClr val="FFCA0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C51DF41-FBF3-78AB-EDD4-E6CEF2782D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24838" y="3369476"/>
            <a:ext cx="2338387" cy="2338387"/>
          </a:xfrm>
          <a:prstGeom prst="ellipse">
            <a:avLst/>
          </a:prstGeom>
          <a:solidFill>
            <a:srgbClr val="CEC9C4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8B921D0-C879-0A8A-0AEF-207F6706B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62963" y="1636880"/>
            <a:ext cx="2338387" cy="2338387"/>
          </a:xfrm>
          <a:prstGeom prst="ellipse">
            <a:avLst/>
          </a:prstGeom>
          <a:solidFill>
            <a:srgbClr val="F6821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E1F9FD-E048-1AB5-540C-6446E7C71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085648" y="3429000"/>
            <a:ext cx="754000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3000" b="1" dirty="0"/>
              <a:t>Jisc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B58B39-DBAB-6DC3-9811-983B0E695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145808" y="1917561"/>
            <a:ext cx="1052513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3000" b="1" dirty="0"/>
              <a:t>DOAJ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FC5DD8-B0E9-6BA6-7518-0D0CC8AF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802242" y="4850667"/>
            <a:ext cx="1183578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sz="3000" b="1" dirty="0"/>
              <a:t>Plan S</a:t>
            </a:r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65613DCF-ADAE-F9C4-E0FE-BB9A31BD8F4E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951449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B4CE8-BE1B-95BF-0E6B-1878FC082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D1616-3F76-C4AD-B875-1228837BD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DF897-36BC-8478-CEEE-B517505206C8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/>
              <a:t>Challenges &amp; limitations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E342B-8204-0316-E567-6EC65E74A1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59" y="2085975"/>
            <a:ext cx="5716991" cy="4266443"/>
          </a:xfrm>
          <a:noFill/>
        </p:spPr>
        <p:txBody>
          <a:bodyPr>
            <a:noAutofit/>
          </a:bodyPr>
          <a:lstStyle/>
          <a:p>
            <a:pPr>
              <a:buClr>
                <a:srgbClr val="FFA500"/>
              </a:buClr>
            </a:pP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Publisher information is: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Inconsistent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U</a:t>
            </a: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nclear 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Incomplete</a:t>
            </a:r>
            <a:endParaRPr lang="en-US" sz="3000" b="0" dirty="0">
              <a:solidFill>
                <a:srgbClr val="333333"/>
              </a:solidFill>
              <a:latin typeface="Franklin Gothic Book" panose="020B0503020102020204" pitchFamily="34" charset="0"/>
            </a:endParaRPr>
          </a:p>
          <a:p>
            <a:pPr>
              <a:buClr>
                <a:srgbClr val="FFA500"/>
              </a:buClr>
            </a:pP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Requires foundational OA knowledge</a:t>
            </a:r>
          </a:p>
          <a:p>
            <a:pPr>
              <a:buClr>
                <a:srgbClr val="FFA500"/>
              </a:buClr>
            </a:pP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Time intensive</a:t>
            </a:r>
          </a:p>
          <a:p>
            <a:endParaRPr lang="en-US" sz="3000" i="0" dirty="0">
              <a:solidFill>
                <a:srgbClr val="333333"/>
              </a:solidFill>
              <a:effectLst/>
              <a:latin typeface="Franklin Gothic Book" panose="020B0503020102020204" pitchFamily="34" charset="0"/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41394C9-7F29-7F71-BFC0-45D0B880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524442">
            <a:off x="7058033" y="1997763"/>
            <a:ext cx="1874521" cy="1874521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8F8D48E-F3AA-A6B0-257C-4FCC3619E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8561550" y="2281236"/>
            <a:ext cx="1924051" cy="1924051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CEEEA1-C95A-92C6-D4B7-12A4AB7BA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7479" y="3386772"/>
            <a:ext cx="1874521" cy="1874521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B4F9CF4C-B2E3-28A9-322E-45FDD9FE2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76303">
            <a:off x="7345683" y="3603304"/>
            <a:ext cx="1874521" cy="1874521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586A0A78-EAD7-0CBD-2E18-A75F6C3CE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100115">
            <a:off x="9921245" y="1785937"/>
            <a:ext cx="1874521" cy="1874521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142DEDD5-A0FA-D252-7C37-5C22F4A53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897530" y="4131712"/>
            <a:ext cx="1874521" cy="1874521"/>
          </a:xfrm>
          <a:prstGeom prst="rect">
            <a:avLst/>
          </a:prstGeom>
        </p:spPr>
      </p:pic>
      <p:sp>
        <p:nvSpPr>
          <p:cNvPr id="9" name="Slide Number Placeholder 21">
            <a:extLst>
              <a:ext uri="{FF2B5EF4-FFF2-40B4-BE49-F238E27FC236}">
                <a16:creationId xmlns:a16="http://schemas.microsoft.com/office/drawing/2014/main" id="{25476342-63BF-7FAE-8A15-D8E06D23B32D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3589213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07AF57-9307-24FE-7A98-0074D4727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77A5A-045E-4331-48CF-305578C3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5386EE-5E38-8814-3FAB-492B679EE16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026D8-BF72-028F-3453-4DA2DC7B8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59" y="2377439"/>
            <a:ext cx="5716991" cy="3383281"/>
          </a:xfrm>
          <a:noFill/>
        </p:spPr>
        <p:txBody>
          <a:bodyPr>
            <a:noAutofit/>
          </a:bodyPr>
          <a:lstStyle/>
          <a:p>
            <a:pPr>
              <a:buClr>
                <a:srgbClr val="FFA500"/>
              </a:buClr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Citation index data </a:t>
            </a: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provides a more representative sample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Data merging </a:t>
            </a: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aggregated publisher lists saves time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Ctrl+F </a:t>
            </a: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is your friend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solidFill>
                  <a:srgbClr val="333333"/>
                </a:solidFill>
                <a:latin typeface="Franklin Gothic Book" panose="020B0503020102020204" pitchFamily="34" charset="0"/>
              </a:rPr>
              <a:t>Publishing literacies</a:t>
            </a:r>
            <a:r>
              <a:rPr lang="en-US" sz="3000" b="0" dirty="0">
                <a:solidFill>
                  <a:srgbClr val="333333"/>
                </a:solidFill>
                <a:latin typeface="Franklin Gothic Book" panose="020B0503020102020204" pitchFamily="34" charset="0"/>
              </a:rPr>
              <a:t> need more attention</a:t>
            </a:r>
          </a:p>
          <a:p>
            <a:pPr marL="0" indent="0">
              <a:buClr>
                <a:srgbClr val="FFA500"/>
              </a:buClr>
              <a:buNone/>
            </a:pPr>
            <a:endParaRPr lang="en-US" sz="3000" b="0" dirty="0">
              <a:solidFill>
                <a:srgbClr val="333333"/>
              </a:solidFill>
              <a:latin typeface="Franklin Gothic Book" panose="020B0503020102020204" pitchFamily="34" charset="0"/>
            </a:endParaRPr>
          </a:p>
          <a:p>
            <a:endParaRPr lang="en-US" sz="3000" i="0" dirty="0">
              <a:solidFill>
                <a:srgbClr val="333333"/>
              </a:solidFill>
              <a:effectLst/>
              <a:latin typeface="Franklin Gothic Book" panose="020B0503020102020204" pitchFamily="34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624F05C-CA3F-2B10-A439-96D9DD7BC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86133" y="2719009"/>
            <a:ext cx="1577219" cy="2375504"/>
          </a:xfrm>
          <a:prstGeom prst="chevron">
            <a:avLst/>
          </a:prstGeom>
          <a:solidFill>
            <a:srgbClr val="FFA5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20A60323-1438-916E-5210-66992E834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27142" y="2701412"/>
            <a:ext cx="1577219" cy="2375504"/>
          </a:xfrm>
          <a:prstGeom prst="chevron">
            <a:avLst/>
          </a:prstGeom>
          <a:solidFill>
            <a:srgbClr val="FF92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E0E300E0-B8BB-15D7-21F8-9A4625E8A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68151" y="2701412"/>
            <a:ext cx="1577219" cy="2375504"/>
          </a:xfrm>
          <a:prstGeom prst="chevron">
            <a:avLst/>
          </a:prstGeom>
          <a:solidFill>
            <a:srgbClr val="F6821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F41091B8-6D46-F303-92B6-310DEC7FD173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63733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AF392-C52A-9EE5-D377-8678EE7A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0624" y="6019801"/>
            <a:ext cx="457200" cy="18415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5DF2D63-3FF5-D547-96B9-BE9CCD1ABA58}" type="slidenum">
              <a:rPr lang="en-US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16E3B-104C-9803-B6E3-A548C68F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0656" cy="914400"/>
          </a:xfrm>
        </p:spPr>
        <p:txBody>
          <a:bodyPr anchor="t">
            <a:normAutofit/>
          </a:bodyPr>
          <a:lstStyle/>
          <a:p>
            <a:r>
              <a:rPr lang="en-US" dirty="0">
                <a:cs typeface="Posterama"/>
              </a:rPr>
              <a:t>See it in dataverse!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F00BE-474D-410A-4513-B32CAF453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572000" cy="3429000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hlinkClick r:id="rId2"/>
              </a:rPr>
              <a:t>https://borealisdata.ca/dataset.xhtml?persistentId=doi:10.5683/SP3/JAGXQX</a:t>
            </a:r>
            <a:r>
              <a:rPr lang="en-US" sz="2400" dirty="0"/>
              <a:t> </a:t>
            </a:r>
          </a:p>
        </p:txBody>
      </p:sp>
      <p:pic>
        <p:nvPicPr>
          <p:cNvPr id="6" name="Picture Placeholder 5" descr="QR Code pointing to https://borealisdata.ca/dataset.xhtml?persistentId=doi:10.5683/SP3/JAGXQX &#10;">
            <a:extLst>
              <a:ext uri="{FF2B5EF4-FFF2-40B4-BE49-F238E27FC236}">
                <a16:creationId xmlns:a16="http://schemas.microsoft.com/office/drawing/2014/main" id="{BE270DE3-08AE-8105-B3F0-D3243D018A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/>
        </p:blipFill>
        <p:spPr>
          <a:xfrm>
            <a:off x="6835140" y="776471"/>
            <a:ext cx="5029969" cy="5029969"/>
          </a:xfrm>
          <a:noFill/>
        </p:spPr>
      </p:pic>
      <p:sp>
        <p:nvSpPr>
          <p:cNvPr id="8" name="Slide Number Placeholder 21">
            <a:extLst>
              <a:ext uri="{FF2B5EF4-FFF2-40B4-BE49-F238E27FC236}">
                <a16:creationId xmlns:a16="http://schemas.microsoft.com/office/drawing/2014/main" id="{8C2C2D62-0223-537A-18C5-BA0ED3837074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81243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E39FA-84F2-3624-49D6-32B9E0363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426152"/>
            <a:ext cx="10515600" cy="2322576"/>
          </a:xfrm>
          <a:noFill/>
        </p:spPr>
        <p:txBody>
          <a:bodyPr bIns="0" anchor="ctr" anchorCtr="0"/>
          <a:lstStyle/>
          <a:p>
            <a:r>
              <a:rPr lang="en-US" sz="3600" dirty="0">
                <a:cs typeface="Posterama"/>
              </a:rPr>
              <a:t>Is this method useful for other disciplines?</a:t>
            </a:r>
            <a:endParaRPr lang="en-US" sz="3600" dirty="0"/>
          </a:p>
        </p:txBody>
      </p:sp>
      <p:pic>
        <p:nvPicPr>
          <p:cNvPr id="7" name="Picture Placeholder 25" descr="Bacteria cultured in a petri dish for a laboratory or a scientific investigation">
            <a:extLst>
              <a:ext uri="{FF2B5EF4-FFF2-40B4-BE49-F238E27FC236}">
                <a16:creationId xmlns:a16="http://schemas.microsoft.com/office/drawing/2014/main" id="{F46DA087-2662-0725-53F9-CF835D1DC8F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" r="74"/>
          <a:stretch/>
        </p:blipFill>
        <p:spPr>
          <a:xfrm>
            <a:off x="4953000" y="662945"/>
            <a:ext cx="2286000" cy="2286000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7FCFD81-6334-6D77-670A-8B7533F54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57675" y="662945"/>
            <a:ext cx="3843338" cy="23225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C4655-CA1D-E724-053B-2F86C96E0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33542"/>
          <a:stretch/>
        </p:blipFill>
        <p:spPr>
          <a:xfrm>
            <a:off x="3995337" y="-210646"/>
            <a:ext cx="5420543" cy="4557714"/>
          </a:xfrm>
          <a:prstGeom prst="ellipse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F6EF499-86F0-074A-20C4-405D8FA459AE}"/>
              </a:ext>
            </a:extLst>
          </p:cNvPr>
          <p:cNvSpPr txBox="1">
            <a:spLocks/>
          </p:cNvSpPr>
          <p:nvPr/>
        </p:nvSpPr>
        <p:spPr>
          <a:xfrm>
            <a:off x="838200" y="1805945"/>
            <a:ext cx="10515600" cy="23225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spc="300" baseline="0">
                <a:solidFill>
                  <a:schemeClr val="tx1"/>
                </a:solidFill>
                <a:latin typeface="+mj-lt"/>
                <a:ea typeface="+mj-ea"/>
                <a:cs typeface="Posterama" panose="020B0504020200020000" pitchFamily="34" charset="0"/>
              </a:defRPr>
            </a:lvl1pPr>
          </a:lstStyle>
          <a:p>
            <a:r>
              <a:rPr lang="en-US" dirty="0">
                <a:cs typeface="Posterama"/>
              </a:rPr>
              <a:t>Question:</a:t>
            </a:r>
            <a:endParaRPr lang="en-US" dirty="0"/>
          </a:p>
        </p:txBody>
      </p:sp>
      <p:sp>
        <p:nvSpPr>
          <p:cNvPr id="9" name="Slide Number Placeholder 21">
            <a:extLst>
              <a:ext uri="{FF2B5EF4-FFF2-40B4-BE49-F238E27FC236}">
                <a16:creationId xmlns:a16="http://schemas.microsoft.com/office/drawing/2014/main" id="{FF6A2B2C-E61A-7987-1063-20B526597659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487522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58180-19AE-2CD3-6060-04AD4709D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C4602-1787-02FA-BA10-FDEF43B3A03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bIns="0" anchor="ctr" anchorCtr="0"/>
          <a:lstStyle/>
          <a:p>
            <a:r>
              <a:rPr lang="en-US" sz="3600" dirty="0"/>
              <a:t>Thank you!</a:t>
            </a:r>
          </a:p>
        </p:txBody>
      </p:sp>
      <p:pic>
        <p:nvPicPr>
          <p:cNvPr id="7" name="Picture Placeholder 25" descr="Bacteria cultured in a petri dish for a laboratory or a scientific investigation">
            <a:extLst>
              <a:ext uri="{FF2B5EF4-FFF2-40B4-BE49-F238E27FC236}">
                <a16:creationId xmlns:a16="http://schemas.microsoft.com/office/drawing/2014/main" id="{2853BEB1-C984-E8F9-2DC4-ABCF8A2D8DA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" r="74"/>
          <a:stretch/>
        </p:blipFill>
        <p:spPr>
          <a:xfrm>
            <a:off x="4953000" y="662945"/>
            <a:ext cx="2286000" cy="2286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7BA00-52C6-7C2A-3482-94184DC1E8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anchor="t" anchorCtr="0"/>
          <a:lstStyle/>
          <a:p>
            <a:r>
              <a:rPr lang="en-US" dirty="0"/>
              <a:t>Melissa Moreau | </a:t>
            </a:r>
            <a:r>
              <a:rPr lang="en-US" dirty="0">
                <a:hlinkClick r:id="rId3"/>
              </a:rPr>
              <a:t>melissa.moreau@mail.mcgill.ca</a:t>
            </a:r>
            <a:br>
              <a:rPr lang="en-US" dirty="0"/>
            </a:br>
            <a:r>
              <a:rPr lang="en-US" dirty="0"/>
              <a:t>Ana Rogers-Butterworth | </a:t>
            </a:r>
            <a:r>
              <a:rPr lang="en-US" dirty="0">
                <a:hlinkClick r:id="rId4"/>
              </a:rPr>
              <a:t>Ana.rogers-butterworth@mcgill.ca</a:t>
            </a:r>
            <a:r>
              <a:rPr lang="en-US" dirty="0"/>
              <a:t>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BB310A-9EA1-3EA6-655D-212E592CE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57675" y="662945"/>
            <a:ext cx="3843338" cy="232257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1DE488-C678-216C-7F5F-BB235D729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33542"/>
          <a:stretch/>
        </p:blipFill>
        <p:spPr>
          <a:xfrm>
            <a:off x="3995337" y="-210646"/>
            <a:ext cx="5420543" cy="4557714"/>
          </a:xfrm>
          <a:prstGeom prst="ellipse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BF0C2E3-0608-F6E1-CD5C-1C1542A0E899}"/>
              </a:ext>
            </a:extLst>
          </p:cNvPr>
          <p:cNvSpPr txBox="1">
            <a:spLocks/>
          </p:cNvSpPr>
          <p:nvPr/>
        </p:nvSpPr>
        <p:spPr>
          <a:xfrm>
            <a:off x="838200" y="1805945"/>
            <a:ext cx="10515600" cy="23225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spc="300" baseline="0">
                <a:solidFill>
                  <a:schemeClr val="tx1"/>
                </a:solidFill>
                <a:latin typeface="+mj-lt"/>
                <a:ea typeface="+mj-ea"/>
                <a:cs typeface="Posterama" panose="020B0504020200020000" pitchFamily="34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46066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183ECC-5D3C-BBC7-7BC1-3089CCE0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3A6B1-3DDE-1769-E1E7-6F27EEB1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6AAC1-B331-4AB6-CF75-F990A5EF3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1877378"/>
            <a:ext cx="9387840" cy="3429000"/>
          </a:xfrm>
        </p:spPr>
        <p:txBody>
          <a:bodyPr vert="horz" lIns="0" tIns="0" rIns="0" bIns="0" rtlCol="0" anchor="t">
            <a:noAutofit/>
          </a:bodyPr>
          <a:lstStyle/>
          <a:p>
            <a:pPr marL="179705" indent="-457200">
              <a:buNone/>
            </a:pPr>
            <a:r>
              <a:rPr lang="en-CA" sz="1600" b="0" dirty="0">
                <a:latin typeface="Franklin Gothic Book"/>
              </a:rPr>
              <a:t>Government of Canada. (2025, Jan. 6). </a:t>
            </a:r>
            <a:r>
              <a:rPr lang="en-CA" sz="1600" b="0" i="1" dirty="0">
                <a:latin typeface="Franklin Gothic Book"/>
              </a:rPr>
              <a:t>Frequently asked questions</a:t>
            </a:r>
            <a:r>
              <a:rPr lang="en-CA" sz="1600" b="0" dirty="0">
                <a:latin typeface="Franklin Gothic Book"/>
              </a:rPr>
              <a:t>. </a:t>
            </a:r>
            <a:r>
              <a:rPr lang="en-CA" sz="1600" b="0" dirty="0">
                <a:latin typeface="Franklin Gothic Book"/>
                <a:hlinkClick r:id="rId2"/>
              </a:rPr>
              <a:t>https://science.gc.ca/site/science/en/interagency-research-funding/policies-and-guidelines/open-access/frequently-asked-questions</a:t>
            </a:r>
            <a:r>
              <a:rPr lang="en-CA" sz="1600" b="0" dirty="0">
                <a:latin typeface="Franklin Gothic Book"/>
              </a:rPr>
              <a:t> </a:t>
            </a:r>
            <a:endParaRPr lang="en-US">
              <a:latin typeface="Franklin Gothic Book"/>
            </a:endParaRPr>
          </a:p>
          <a:p>
            <a:pPr>
              <a:buNone/>
            </a:pPr>
            <a:r>
              <a:rPr lang="en-CA" sz="1600" b="0" dirty="0">
                <a:latin typeface="Franklin Gothic Book"/>
                <a:ea typeface="+mn-lt"/>
                <a:cs typeface="+mn-lt"/>
              </a:rPr>
              <a:t>Arewa, O. (2006).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Open Access in a Closed Universe: Lexis, Westlaw, Law Schools, and the Legal Information Market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 (SSRN Scholarly Paper No. 888321). </a:t>
            </a:r>
            <a:r>
              <a:rPr lang="en-CA" sz="1600" b="0" dirty="0">
                <a:latin typeface="Franklin Gothic Book"/>
                <a:ea typeface="+mn-lt"/>
                <a:cs typeface="+mn-lt"/>
                <a:hlinkClick r:id="rId3"/>
              </a:rPr>
              <a:t>https://papers.ssrn.com/abstract=888321</a:t>
            </a:r>
            <a:endParaRPr lang="en-CA">
              <a:latin typeface="Franklin Gothic Book"/>
            </a:endParaRPr>
          </a:p>
          <a:p>
            <a:pPr>
              <a:buNone/>
            </a:pPr>
            <a:r>
              <a:rPr lang="en-CA" sz="1600" b="0" dirty="0">
                <a:latin typeface="Franklin Gothic Book"/>
                <a:ea typeface="+mn-lt"/>
                <a:cs typeface="+mn-lt"/>
              </a:rPr>
              <a:t>Beatty, J. R. (2023). Open Access without Open Access Values: The State of Free and Open Access to Law Reviews.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Law Library Journal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,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115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(1), 41–122.</a:t>
            </a:r>
            <a:endParaRPr lang="en-CA">
              <a:latin typeface="Franklin Gothic Book"/>
            </a:endParaRPr>
          </a:p>
          <a:p>
            <a:pPr>
              <a:buNone/>
            </a:pPr>
            <a:r>
              <a:rPr lang="en-CA" sz="1600" b="0" dirty="0">
                <a:latin typeface="Franklin Gothic Book"/>
                <a:ea typeface="+mn-lt"/>
                <a:cs typeface="+mn-lt"/>
              </a:rPr>
              <a:t>Bopape, S. (2016). The state of open access adoption in legal scholarly communication: An analysis of selected open access resources. </a:t>
            </a:r>
            <a:r>
              <a:rPr lang="en-CA" sz="1600" b="0" i="1" err="1">
                <a:latin typeface="Franklin Gothic Book"/>
                <a:ea typeface="+mn-lt"/>
                <a:cs typeface="+mn-lt"/>
              </a:rPr>
              <a:t>Mousaion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,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34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(1), 83–100. </a:t>
            </a:r>
            <a:r>
              <a:rPr lang="en-CA" sz="1600" b="0" dirty="0">
                <a:latin typeface="Franklin Gothic Book"/>
                <a:ea typeface="+mn-lt"/>
                <a:cs typeface="+mn-lt"/>
                <a:hlinkClick r:id="rId4"/>
              </a:rPr>
              <a:t>https://doi.org/10.10520/EJC190691</a:t>
            </a:r>
            <a:endParaRPr lang="en-CA">
              <a:latin typeface="Franklin Gothic Book"/>
            </a:endParaRPr>
          </a:p>
          <a:p>
            <a:pPr>
              <a:buNone/>
            </a:pPr>
            <a:r>
              <a:rPr lang="en-CA" sz="1600" b="0" dirty="0">
                <a:latin typeface="Franklin Gothic Book"/>
                <a:ea typeface="+mn-lt"/>
                <a:cs typeface="+mn-lt"/>
              </a:rPr>
              <a:t>Brown, K. C. (2019). How Many Copies Are Enough Revisited: Open Access Legal Scholarship in the Time of Collection Budget Constraints.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Law Library Journal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. </a:t>
            </a:r>
            <a:r>
              <a:rPr lang="en-CA" sz="1600" b="0" dirty="0">
                <a:latin typeface="Franklin Gothic Book"/>
                <a:ea typeface="+mn-lt"/>
                <a:cs typeface="+mn-lt"/>
                <a:hlinkClick r:id="rId5"/>
              </a:rPr>
              <a:t>https://www.semanticscholar.org/paper/How-Many-Copies-Are-Enough-Revisited%3A-Open-Access-Brown/fe9d32baa9d1c034bcf0a98b11cb1bef8b233ed2</a:t>
            </a:r>
            <a:endParaRPr lang="en-CA">
              <a:latin typeface="Franklin Gothic Book"/>
            </a:endParaRPr>
          </a:p>
          <a:p>
            <a:pPr>
              <a:buNone/>
            </a:pPr>
            <a:r>
              <a:rPr lang="en-CA" sz="1600" b="0" dirty="0">
                <a:latin typeface="Franklin Gothic Book"/>
                <a:ea typeface="+mn-lt"/>
                <a:cs typeface="+mn-lt"/>
              </a:rPr>
              <a:t>Hall, D. (2012). Google, Westlaw, LexisNexis and Open Access: How the Demand for Free Legal Research Will Change the Legal Profession.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Syracuse Science &amp; Technology Law Reporter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, </a:t>
            </a:r>
            <a:r>
              <a:rPr lang="en-CA" sz="1600" b="0" i="1" dirty="0">
                <a:latin typeface="Franklin Gothic Book"/>
                <a:ea typeface="+mn-lt"/>
                <a:cs typeface="+mn-lt"/>
              </a:rPr>
              <a:t>26</a:t>
            </a:r>
            <a:r>
              <a:rPr lang="en-CA" sz="1600" b="0" dirty="0">
                <a:latin typeface="Franklin Gothic Book"/>
                <a:ea typeface="+mn-lt"/>
                <a:cs typeface="+mn-lt"/>
              </a:rPr>
              <a:t>, 53–79.</a:t>
            </a:r>
            <a:endParaRPr lang="en-CA">
              <a:latin typeface="Franklin Gothic Book"/>
            </a:endParaRPr>
          </a:p>
          <a:p>
            <a:pPr marL="179705" indent="-457200">
              <a:buNone/>
            </a:pPr>
            <a:endParaRPr lang="en-CA" sz="1600" b="0" dirty="0">
              <a:latin typeface="Franklin Gothic Book"/>
              <a:ea typeface="+mn-lt"/>
              <a:cs typeface="+mn-lt"/>
            </a:endParaRP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46DC7B19-4FD9-FE3E-B50C-F58078431472}"/>
              </a:ext>
            </a:extLst>
          </p:cNvPr>
          <p:cNvSpPr txBox="1">
            <a:spLocks/>
          </p:cNvSpPr>
          <p:nvPr/>
        </p:nvSpPr>
        <p:spPr>
          <a:xfrm>
            <a:off x="7252579" y="6490844"/>
            <a:ext cx="4604793" cy="22455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  <a:p>
            <a:endParaRPr lang="en-US" dirty="0">
              <a:solidFill>
                <a:schemeClr val="tx1"/>
              </a:solidFill>
              <a:cs typeface="Posterama"/>
            </a:endParaRPr>
          </a:p>
        </p:txBody>
      </p:sp>
    </p:spTree>
    <p:extLst>
      <p:ext uri="{BB962C8B-B14F-4D97-AF65-F5344CB8AC3E}">
        <p14:creationId xmlns:p14="http://schemas.microsoft.com/office/powerpoint/2010/main" val="247891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EB422-1287-FCEB-63CE-599FDC84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38CD2-9585-7E51-5359-D52935A77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59" y="1914526"/>
            <a:ext cx="5338355" cy="3729037"/>
          </a:xfrm>
        </p:spPr>
        <p:txBody>
          <a:bodyPr vert="horz" lIns="0" tIns="0" rIns="0" bIns="0" rtlCol="0" anchor="t">
            <a:noAutofit/>
          </a:bodyPr>
          <a:lstStyle/>
          <a:p>
            <a:pPr>
              <a:buClr>
                <a:srgbClr val="FFA500"/>
              </a:buClr>
            </a:pPr>
            <a:r>
              <a:rPr lang="en-US" sz="3000" dirty="0">
                <a:latin typeface="Franklin Gothic Book" panose="020B0503020102020204" pitchFamily="34" charset="0"/>
              </a:rPr>
              <a:t>Background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latin typeface="Franklin Gothic Book" panose="020B0503020102020204" pitchFamily="34" charset="0"/>
              </a:rPr>
              <a:t>Objectives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latin typeface="Franklin Gothic Book" panose="020B0503020102020204" pitchFamily="34" charset="0"/>
              </a:rPr>
              <a:t>Methods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latin typeface="Franklin Gothic Book" panose="020B0503020102020204" pitchFamily="34" charset="0"/>
              </a:rPr>
              <a:t>Challenges &amp; Limitations</a:t>
            </a:r>
          </a:p>
          <a:p>
            <a:pPr>
              <a:buClr>
                <a:srgbClr val="FFA500"/>
              </a:buClr>
            </a:pPr>
            <a:r>
              <a:rPr lang="en-US" sz="3000" dirty="0">
                <a:latin typeface="Franklin Gothic Book" panose="020B0503020102020204" pitchFamily="34" charset="0"/>
              </a:rPr>
              <a:t>Lessons Learned</a:t>
            </a:r>
          </a:p>
        </p:txBody>
      </p:sp>
      <p:pic>
        <p:nvPicPr>
          <p:cNvPr id="21" name="Graphic 20" descr="Clipboard Checked with solid fill">
            <a:extLst>
              <a:ext uri="{FF2B5EF4-FFF2-40B4-BE49-F238E27FC236}">
                <a16:creationId xmlns:a16="http://schemas.microsoft.com/office/drawing/2014/main" id="{44AF9FE8-B797-4D69-B09E-3B4ECD040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24676" y="1381124"/>
            <a:ext cx="4029074" cy="402907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F8A4871-45DF-3CD4-CCBD-130D15B09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0103" t="19665" r="24855" b="38448"/>
          <a:stretch/>
        </p:blipFill>
        <p:spPr>
          <a:xfrm>
            <a:off x="6096000" y="819737"/>
            <a:ext cx="2441486" cy="2872634"/>
          </a:xfrm>
          <a:prstGeom prst="ellipse">
            <a:avLst/>
          </a:prstGeom>
        </p:spPr>
      </p:pic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0024C420-238E-ABBA-CA29-F14082D8C8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F2D63-3FF5-D547-96B9-BE9CCD1ABA58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80D6E675-A660-E211-7BAE-40FD9033FFAA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291086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BD7EF-C745-61D6-71D9-F0F0696DE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A4630-BEE9-C4CF-5156-504517B3D3E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Background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4A8D6-A2A6-9F59-6667-5D291DD26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9586094" cy="3606620"/>
          </a:xfrm>
          <a:noFill/>
        </p:spPr>
        <p:txBody>
          <a:bodyPr vert="horz" lIns="365760" tIns="365760" rIns="365760" bIns="365760" rtlCol="0" anchor="t">
            <a:no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333333"/>
                </a:solidFill>
                <a:latin typeface="Franklin Gothic Book"/>
              </a:rPr>
              <a:t>FRQ OA policy 2022 = Researcher anxiety</a:t>
            </a:r>
            <a:br>
              <a:rPr lang="en-US" sz="3000" dirty="0">
                <a:solidFill>
                  <a:srgbClr val="333333"/>
                </a:solidFill>
                <a:latin typeface="Franklin Gothic Book"/>
              </a:rPr>
            </a:br>
            <a:r>
              <a:rPr lang="en-US" sz="3000" dirty="0">
                <a:solidFill>
                  <a:srgbClr val="333333"/>
                </a:solidFill>
                <a:latin typeface="Franklin Gothic Book"/>
              </a:rPr>
              <a:t> </a:t>
            </a:r>
            <a:r>
              <a:rPr lang="en-US" sz="2400" dirty="0">
                <a:solidFill>
                  <a:srgbClr val="333333"/>
                </a:solidFill>
                <a:latin typeface="Franklin Gothic Book"/>
              </a:rPr>
              <a:t>*Thank you Jessica Lange*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333333"/>
                </a:solidFill>
                <a:latin typeface="Franklin Gothic Book"/>
              </a:rPr>
              <a:t>Tri-Agency OA policy 2025 = Anticipated more anxiety</a:t>
            </a:r>
            <a:br>
              <a:rPr lang="en-US" sz="3000" dirty="0">
                <a:solidFill>
                  <a:srgbClr val="333333"/>
                </a:solidFill>
                <a:latin typeface="Franklin Gothic Book"/>
              </a:rPr>
            </a:br>
            <a:endParaRPr lang="en-US" sz="3000" dirty="0">
              <a:solidFill>
                <a:srgbClr val="333333"/>
              </a:solidFill>
              <a:latin typeface="Franklin Gothic Book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333333"/>
                </a:solidFill>
                <a:latin typeface="Franklin Gothic Book"/>
              </a:rPr>
              <a:t>2023 McGill Law Faculty research grants: </a:t>
            </a:r>
            <a:br>
              <a:rPr lang="en-US" sz="3000" dirty="0">
                <a:solidFill>
                  <a:srgbClr val="333333"/>
                </a:solidFill>
                <a:latin typeface="Franklin Gothic Book"/>
              </a:rPr>
            </a:br>
            <a:r>
              <a:rPr lang="en-US" sz="3000" dirty="0">
                <a:solidFill>
                  <a:srgbClr val="333333"/>
                </a:solidFill>
                <a:latin typeface="Franklin Gothic Book"/>
              </a:rPr>
              <a:t>27 total, 3 FRQ, 13 Tri-Agency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9CB02E-69C2-B53A-ED46-66489E8DE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Slide Number Placeholder 21">
            <a:extLst>
              <a:ext uri="{FF2B5EF4-FFF2-40B4-BE49-F238E27FC236}">
                <a16:creationId xmlns:a16="http://schemas.microsoft.com/office/drawing/2014/main" id="{B3694DAF-8835-C483-0B61-62C264A0F3BD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255752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ABE40-AA00-F366-A36A-B3F1AADBF025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Law Journals have some quirks...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1C1A7D-C033-79BA-B56C-DAF8C208D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EFE02F-4F93-F547-FEEE-4A6028BE9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1346" y="2377440"/>
            <a:ext cx="9575575" cy="3429000"/>
          </a:xfrm>
        </p:spPr>
        <p:txBody>
          <a:bodyPr vert="horz" lIns="0" tIns="0" rIns="0" bIns="0" rtlCol="0" anchor="t">
            <a:normAutofit fontScale="92500" lnSpcReduction="10000"/>
          </a:bodyPr>
          <a:lstStyle/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Higher ratio of student-run journals than other disciplines</a:t>
            </a:r>
            <a:endParaRPr lang="en-US" dirty="0"/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Major legal publishers ignore OA entirely</a:t>
            </a:r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Lack of policy transparency </a:t>
            </a:r>
            <a:endParaRPr lang="en-CA" dirty="0"/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Many journals not indexed in common OA policy tools (DOAJ, </a:t>
            </a:r>
            <a:r>
              <a:rPr lang="en-CA" sz="3000" b="0" dirty="0" err="1">
                <a:latin typeface="Franklin Gothic Book"/>
              </a:rPr>
              <a:t>Jisc</a:t>
            </a:r>
            <a:r>
              <a:rPr lang="en-CA" sz="3000" b="0" dirty="0">
                <a:latin typeface="Franklin Gothic Book"/>
              </a:rPr>
              <a:t>, Plan S)</a:t>
            </a:r>
            <a:endParaRPr lang="en-CA" sz="3000" b="0" dirty="0">
              <a:latin typeface="Franklin Gothic Book" panose="020B0503020102020204" pitchFamily="34" charset="0"/>
            </a:endParaRPr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Academic journals not peer-reviewed</a:t>
            </a:r>
            <a:endParaRPr lang="en-CA" sz="3000" b="0" dirty="0">
              <a:latin typeface="Franklin Gothic Book" panose="020B0503020102020204" pitchFamily="34" charset="0"/>
            </a:endParaRPr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Authors can often submit to multiple journals</a:t>
            </a:r>
            <a:endParaRPr lang="en-CA" sz="3000" b="0" dirty="0">
              <a:latin typeface="Franklin Gothic Book" panose="020B0503020102020204" pitchFamily="34" charset="0"/>
            </a:endParaRPr>
          </a:p>
          <a:p>
            <a:endParaRPr lang="en-CA" sz="3000" b="0" dirty="0">
              <a:latin typeface="Franklin Gothic Book" panose="020B0503020102020204" pitchFamily="34" charset="0"/>
            </a:endParaRPr>
          </a:p>
        </p:txBody>
      </p:sp>
      <p:sp>
        <p:nvSpPr>
          <p:cNvPr id="9" name="Slide Number Placeholder 21">
            <a:extLst>
              <a:ext uri="{FF2B5EF4-FFF2-40B4-BE49-F238E27FC236}">
                <a16:creationId xmlns:a16="http://schemas.microsoft.com/office/drawing/2014/main" id="{B43A27AB-7565-4E19-B9E4-E5421248F8AB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00803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F78EF7-8627-E7C8-4F14-ED8B2D6C8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643D-4AB5-2C44-E165-D40639CEA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267" y="1097280"/>
            <a:ext cx="10144336" cy="914400"/>
          </a:xfrm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OA: Where does legal research stand?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9BF32-2DDE-441B-15E8-B34A0AA56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3753" y="2048754"/>
            <a:ext cx="3974055" cy="1103163"/>
          </a:xfrm>
          <a:noFill/>
        </p:spPr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en-US" sz="2400" b="0" i="1" dirty="0">
                <a:solidFill>
                  <a:srgbClr val="333333"/>
                </a:solidFill>
                <a:latin typeface="Franklin Gothic Book"/>
              </a:rPr>
              <a:t>“¾ of law reviews and journal articles are currently OA”</a:t>
            </a:r>
            <a:br>
              <a:rPr lang="en-US" sz="2400" b="0" i="1" dirty="0">
                <a:solidFill>
                  <a:srgbClr val="333333"/>
                </a:solidFill>
                <a:latin typeface="Franklin Gothic Book"/>
              </a:rPr>
            </a:br>
            <a:r>
              <a:rPr lang="en-US" b="0" dirty="0">
                <a:solidFill>
                  <a:srgbClr val="333333"/>
                </a:solidFill>
                <a:latin typeface="Franklin Gothic Book"/>
              </a:rPr>
              <a:t>-Brown, How Many Copies Are Enough Revisited, 2019</a:t>
            </a: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6CE085-6B3C-23FA-9F44-78CDEEA2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45FFC8-EE60-C6AB-920D-BC4751A64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2474" b="42197"/>
          <a:stretch/>
        </p:blipFill>
        <p:spPr>
          <a:xfrm>
            <a:off x="9813994" y="2156"/>
            <a:ext cx="2759468" cy="1205492"/>
          </a:xfrm>
          <a:prstGeom prst="ellipse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8578606-4C75-9322-EA1B-C11DD4C0E698}"/>
              </a:ext>
            </a:extLst>
          </p:cNvPr>
          <p:cNvSpPr txBox="1">
            <a:spLocks/>
          </p:cNvSpPr>
          <p:nvPr/>
        </p:nvSpPr>
        <p:spPr>
          <a:xfrm>
            <a:off x="1014471" y="4783861"/>
            <a:ext cx="4378657" cy="1413357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1" i="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0" i="1" dirty="0">
                <a:latin typeface="Franklin Gothic Book"/>
              </a:rPr>
              <a:t>“Student-run law journals are overwhelmingly offering their new content online for free”</a:t>
            </a:r>
            <a:r>
              <a:rPr lang="en-US" b="0" dirty="0">
                <a:solidFill>
                  <a:srgbClr val="333333"/>
                </a:solidFill>
                <a:latin typeface="Franklin Gothic Book"/>
              </a:rPr>
              <a:t>-Beatty, Open Access without Open Access Values, 2023</a:t>
            </a:r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50FC6BE-87A3-CC2B-BC78-8C379ABBE61F}"/>
              </a:ext>
            </a:extLst>
          </p:cNvPr>
          <p:cNvSpPr txBox="1">
            <a:spLocks/>
          </p:cNvSpPr>
          <p:nvPr/>
        </p:nvSpPr>
        <p:spPr>
          <a:xfrm>
            <a:off x="7863031" y="4167517"/>
            <a:ext cx="4162869" cy="1939340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1" i="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0" i="1" dirty="0">
                <a:solidFill>
                  <a:srgbClr val="333333"/>
                </a:solidFill>
                <a:latin typeface="Franklin Gothic Book"/>
              </a:rPr>
              <a:t>“Westlaw and Lexis dominate the legal research market, forcing many practitioners to pay for their research”</a:t>
            </a:r>
            <a:br>
              <a:rPr lang="en-US" sz="2400" b="0" i="1" dirty="0">
                <a:solidFill>
                  <a:srgbClr val="333333"/>
                </a:solidFill>
                <a:latin typeface="Franklin Gothic Book"/>
              </a:rPr>
            </a:br>
            <a:r>
              <a:rPr lang="en-US" b="0" dirty="0">
                <a:solidFill>
                  <a:srgbClr val="333333"/>
                </a:solidFill>
                <a:latin typeface="Franklin Gothic Book"/>
              </a:rPr>
              <a:t>-Hall, Google, Westlaw, LexisNexis and Open Access, 2012</a:t>
            </a: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2956145-CF0F-5461-4154-55EB053FB15E}"/>
              </a:ext>
            </a:extLst>
          </p:cNvPr>
          <p:cNvSpPr txBox="1">
            <a:spLocks/>
          </p:cNvSpPr>
          <p:nvPr/>
        </p:nvSpPr>
        <p:spPr>
          <a:xfrm>
            <a:off x="7442245" y="2047404"/>
            <a:ext cx="4749541" cy="175052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1" i="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0" i="1" dirty="0">
                <a:latin typeface="Franklin Gothic Book"/>
              </a:rPr>
              <a:t>“The dominance of commercial publishers in the legal information industry has significant implications for questions of access.”</a:t>
            </a:r>
            <a:br>
              <a:rPr lang="en-US" sz="2400" b="0" i="1" dirty="0">
                <a:solidFill>
                  <a:srgbClr val="333333"/>
                </a:solidFill>
                <a:latin typeface="Franklin Gothic Book"/>
              </a:rPr>
            </a:br>
            <a:r>
              <a:rPr lang="en-US" b="0" dirty="0">
                <a:solidFill>
                  <a:srgbClr val="333333"/>
                </a:solidFill>
                <a:latin typeface="Franklin Gothic Book"/>
              </a:rPr>
              <a:t>-Arewa, Open Access in a Closed Universe, 2006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07C4CE6-DC03-2C96-CCD0-96DC8A9D4569}"/>
              </a:ext>
            </a:extLst>
          </p:cNvPr>
          <p:cNvSpPr txBox="1">
            <a:spLocks/>
          </p:cNvSpPr>
          <p:nvPr/>
        </p:nvSpPr>
        <p:spPr>
          <a:xfrm>
            <a:off x="2573537" y="3389333"/>
            <a:ext cx="4749541" cy="1750525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1" i="0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None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4572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1800" b="0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0" i="1" dirty="0">
                <a:latin typeface="Franklin Gothic Book"/>
              </a:rPr>
              <a:t>“there is insufficient legal scholarly literature on open access resources”</a:t>
            </a:r>
            <a:br>
              <a:rPr lang="en-US" sz="2400" b="0" i="1" dirty="0">
                <a:latin typeface="Franklin Gothic Book"/>
              </a:rPr>
            </a:br>
            <a:r>
              <a:rPr lang="en-US" b="0" dirty="0">
                <a:solidFill>
                  <a:srgbClr val="333333"/>
                </a:solidFill>
                <a:latin typeface="Franklin Gothic Book"/>
              </a:rPr>
              <a:t>-Bopape, The state of open access adoption in legal scholarly communication, 2016</a:t>
            </a:r>
            <a:endParaRPr lang="en-US"/>
          </a:p>
        </p:txBody>
      </p:sp>
      <p:sp>
        <p:nvSpPr>
          <p:cNvPr id="15" name="Slide Number Placeholder 21">
            <a:extLst>
              <a:ext uri="{FF2B5EF4-FFF2-40B4-BE49-F238E27FC236}">
                <a16:creationId xmlns:a16="http://schemas.microsoft.com/office/drawing/2014/main" id="{BB755602-A648-7E24-B402-4788CD96D08C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253116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B0B90-7537-8B37-4182-4726537963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B108-CC59-F45C-4807-6561B0A36CC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What’s the disconnect?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2F7247-148B-CBD4-DF77-FADDFAC3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5D5DE-7667-B88A-5367-FB20F5F37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1346" y="2377440"/>
            <a:ext cx="9575575" cy="3429000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Much of the research only looks at student run journals</a:t>
            </a:r>
          </a:p>
          <a:p>
            <a:pPr>
              <a:buClr>
                <a:srgbClr val="FFA500"/>
              </a:buClr>
            </a:pPr>
            <a:r>
              <a:rPr lang="en-CA" sz="3000" b="0" dirty="0">
                <a:solidFill>
                  <a:srgbClr val="000000"/>
                </a:solidFill>
                <a:latin typeface="Franklin Gothic Book"/>
                <a:ea typeface="Calibri"/>
                <a:cs typeface="Calibri"/>
              </a:rPr>
              <a:t>“</a:t>
            </a:r>
            <a:r>
              <a:rPr lang="en-CA" sz="3000" b="0" dirty="0">
                <a:latin typeface="Franklin Gothic Book"/>
              </a:rPr>
              <a:t>Cowboy OA” &gt; if it’s online, it’s open, not considering author rights, CC license, stability... </a:t>
            </a:r>
            <a:br>
              <a:rPr lang="en-CA" sz="3000" b="0" dirty="0">
                <a:latin typeface="Franklin Gothic Book"/>
              </a:rPr>
            </a:br>
            <a:endParaRPr lang="en-CA" sz="2400" b="0" dirty="0">
              <a:latin typeface="Franklin Gothic Book"/>
            </a:endParaRPr>
          </a:p>
          <a:p>
            <a:pPr>
              <a:buClr>
                <a:srgbClr val="FFA500"/>
              </a:buClr>
            </a:pPr>
            <a:endParaRPr lang="en-CA" sz="3000" b="0" dirty="0">
              <a:latin typeface="Franklin Gothic Book" panose="020B0503020102020204" pitchFamily="34" charset="0"/>
            </a:endParaRPr>
          </a:p>
          <a:p>
            <a:endParaRPr lang="en-CA" sz="3000" b="0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C98F7F03-5523-591C-651F-64C851C2C1DD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68824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6D35E-2D91-3721-8ECD-99B75246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F1B35-CD76-8C2A-474D-FB8B6163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549878-D10B-DAEF-BF02-730A5B9DE366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cs typeface="Posterama"/>
              </a:rPr>
              <a:t>New approach: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7F472B-2554-AAD1-7D91-7DB877CA99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FFA500"/>
              </a:buClr>
            </a:pPr>
            <a:r>
              <a:rPr lang="en-CA" sz="3000" dirty="0">
                <a:latin typeface="Franklin Gothic Book" panose="020B0503020102020204" pitchFamily="34" charset="0"/>
              </a:rPr>
              <a:t>Where</a:t>
            </a:r>
            <a:r>
              <a:rPr lang="en-CA" sz="3000" b="0" dirty="0">
                <a:latin typeface="Franklin Gothic Book" panose="020B0503020102020204" pitchFamily="34" charset="0"/>
              </a:rPr>
              <a:t> are Canadian law scholars publishing?</a:t>
            </a:r>
          </a:p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 panose="020B0503020102020204" pitchFamily="34" charset="0"/>
              </a:rPr>
              <a:t>Citation index data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b="0" dirty="0">
                <a:latin typeface="Franklin Gothic Book" panose="020B0503020102020204" pitchFamily="34" charset="0"/>
              </a:rPr>
              <a:t>Web of Science</a:t>
            </a:r>
          </a:p>
          <a:p>
            <a:pPr marL="914400" lvl="1" indent="-457200">
              <a:lnSpc>
                <a:spcPct val="75000"/>
              </a:lnSpc>
              <a:buClr>
                <a:srgbClr val="FFA500"/>
              </a:buClr>
              <a:buFont typeface="Arial" panose="020B0604020202020204" pitchFamily="34" charset="0"/>
              <a:buChar char="•"/>
            </a:pPr>
            <a:r>
              <a:rPr lang="en-CA" sz="3000" dirty="0">
                <a:latin typeface="Franklin Gothic Book" panose="020B0503020102020204" pitchFamily="34" charset="0"/>
              </a:rPr>
              <a:t>OpenAlex</a:t>
            </a:r>
            <a:endParaRPr lang="en-CA" sz="3000" b="0" dirty="0">
              <a:latin typeface="Franklin Gothic Book" panose="020B0503020102020204" pitchFamily="34" charset="0"/>
            </a:endParaRPr>
          </a:p>
          <a:p>
            <a:pPr>
              <a:buClr>
                <a:srgbClr val="FFA500"/>
              </a:buClr>
            </a:pPr>
            <a:r>
              <a:rPr lang="en-CA" sz="3000" dirty="0">
                <a:latin typeface="Franklin Gothic Book" panose="020B0503020102020204" pitchFamily="34" charset="0"/>
              </a:rPr>
              <a:t>430</a:t>
            </a:r>
            <a:r>
              <a:rPr lang="en-CA" sz="3000" b="0" dirty="0">
                <a:latin typeface="Franklin Gothic Book" panose="020B0503020102020204" pitchFamily="34" charset="0"/>
              </a:rPr>
              <a:t> unique journals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8CA9885-B98E-19F8-E6F0-49B5D5B22B0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5411735"/>
              </p:ext>
            </p:extLst>
          </p:nvPr>
        </p:nvGraphicFramePr>
        <p:xfrm>
          <a:off x="6227763" y="2485330"/>
          <a:ext cx="4645026" cy="3017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322513">
                  <a:extLst>
                    <a:ext uri="{9D8B030D-6E8A-4147-A177-3AD203B41FA5}">
                      <a16:colId xmlns:a16="http://schemas.microsoft.com/office/drawing/2014/main" val="1456534397"/>
                    </a:ext>
                  </a:extLst>
                </a:gridCol>
                <a:gridCol w="2322513">
                  <a:extLst>
                    <a:ext uri="{9D8B030D-6E8A-4147-A177-3AD203B41FA5}">
                      <a16:colId xmlns:a16="http://schemas.microsoft.com/office/drawing/2014/main" val="274988242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CA" sz="2400" b="1" dirty="0"/>
                        <a:t>Search Criteria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37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Affiliation: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McGill, UdM, UofT, UBC, Queens, Dalhousie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42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Publication Year: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2015</a:t>
                      </a:r>
                      <a:r>
                        <a:rPr lang="en-C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CA" sz="2400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65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Domain: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05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Article Type: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dirty="0"/>
                        <a:t>Article or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08078"/>
                  </a:ext>
                </a:extLst>
              </a:tr>
            </a:tbl>
          </a:graphicData>
        </a:graphic>
      </p:graphicFrame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9872331E-B34A-F863-E32C-3D430DF46327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418306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EE36A-8AC3-0F9A-1E5A-06D811972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A1689-F296-3451-4F62-709627BFE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143000"/>
            <a:ext cx="10241280" cy="1455057"/>
          </a:xfrm>
          <a:noFill/>
        </p:spPr>
        <p:txBody>
          <a:bodyPr anchor="b" anchorCtr="0"/>
          <a:lstStyle/>
          <a:p>
            <a:r>
              <a:rPr lang="en-US" dirty="0"/>
              <a:t>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C7E2F-F074-28F1-CB4A-CA53E22F9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5688" y="2951238"/>
            <a:ext cx="8046720" cy="2520648"/>
          </a:xfrm>
          <a:noFill/>
        </p:spPr>
        <p:txBody>
          <a:bodyPr>
            <a:noAutofit/>
          </a:bodyPr>
          <a:lstStyle/>
          <a:p>
            <a:pPr marL="514350" indent="-514350">
              <a:buClr>
                <a:srgbClr val="FFA500"/>
              </a:buClr>
              <a:buFont typeface="+mj-lt"/>
              <a:buAutoNum type="arabicPeriod"/>
            </a:pPr>
            <a:r>
              <a:rPr lang="en-US" sz="3000" dirty="0"/>
              <a:t>Analyze the </a:t>
            </a:r>
            <a:r>
              <a:rPr lang="en-US" sz="3000" b="1" dirty="0"/>
              <a:t>current state of open access</a:t>
            </a:r>
            <a:r>
              <a:rPr lang="en-US" sz="3000" dirty="0"/>
              <a:t> policies in law journals to support the integration of OA principles in law scholarship at McGill</a:t>
            </a:r>
          </a:p>
          <a:p>
            <a:pPr marL="514350" indent="-514350">
              <a:buClr>
                <a:srgbClr val="FFA500"/>
              </a:buClr>
              <a:buFont typeface="+mj-lt"/>
              <a:buAutoNum type="arabicPeriod"/>
            </a:pPr>
            <a:r>
              <a:rPr lang="en-US" sz="3000" dirty="0"/>
              <a:t>Develop a </a:t>
            </a:r>
            <a:r>
              <a:rPr lang="en-US" sz="3000" b="1" dirty="0"/>
              <a:t>replicable framework </a:t>
            </a:r>
            <a:r>
              <a:rPr lang="en-US" sz="3000" dirty="0"/>
              <a:t>for similar investigations in other disciplines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8420A8A-DEA7-1F3B-F88D-9EE200F4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88691" y="3429000"/>
            <a:ext cx="3998383" cy="0"/>
          </a:xfrm>
          <a:prstGeom prst="line">
            <a:avLst/>
          </a:prstGeom>
          <a:ln w="857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0389FA-3D30-205C-1328-69C8DD7C4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9780" y="4931229"/>
            <a:ext cx="3012772" cy="0"/>
          </a:xfrm>
          <a:prstGeom prst="line">
            <a:avLst/>
          </a:prstGeom>
          <a:ln w="857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EE3DDDA-C66A-3535-BF84-77A737FA8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25067" y="5520267"/>
            <a:ext cx="735390" cy="532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Slide Number Placeholder 21">
            <a:extLst>
              <a:ext uri="{FF2B5EF4-FFF2-40B4-BE49-F238E27FC236}">
                <a16:creationId xmlns:a16="http://schemas.microsoft.com/office/drawing/2014/main" id="{DC5A01D3-AA6D-024E-DF6E-CC968011635E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38618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1316CA-CDC2-EBA6-D76D-D80BD8DB0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6F660-7987-B11B-833F-BD166108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FC9B4-AAC1-413E-7C60-0BAC449FD5D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 anchorCtr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cs typeface="Posterama"/>
              </a:rPr>
              <a:t>scope</a:t>
            </a:r>
            <a:endParaRPr lang="en-US" b="1" dirty="0">
              <a:solidFill>
                <a:srgbClr val="F68212"/>
              </a:solidFill>
              <a:cs typeface="Posterama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141003-524A-9229-3E5C-EEEC00130D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>
              <a:buClr>
                <a:srgbClr val="FFA500"/>
              </a:buClr>
            </a:pPr>
            <a:r>
              <a:rPr lang="en-CA" sz="3000" b="0" dirty="0">
                <a:latin typeface="Franklin Gothic Book"/>
              </a:rPr>
              <a:t> </a:t>
            </a:r>
            <a:r>
              <a:rPr lang="en-CA" sz="3000" dirty="0">
                <a:latin typeface="Franklin Gothic Book"/>
              </a:rPr>
              <a:t>Which journals</a:t>
            </a:r>
            <a:r>
              <a:rPr lang="en-CA" sz="3000" b="0" dirty="0">
                <a:latin typeface="Franklin Gothic Book"/>
              </a:rPr>
              <a:t> meet the selection criteria?</a:t>
            </a:r>
          </a:p>
          <a:p>
            <a:pPr>
              <a:buClr>
                <a:srgbClr val="FFA500"/>
              </a:buClr>
            </a:pPr>
            <a:r>
              <a:rPr lang="en-CA" sz="3000" dirty="0">
                <a:latin typeface="Franklin Gothic Book"/>
              </a:rPr>
              <a:t>384</a:t>
            </a:r>
            <a:r>
              <a:rPr lang="en-CA" sz="3000" b="0" dirty="0">
                <a:latin typeface="Franklin Gothic Book"/>
              </a:rPr>
              <a:t> journals included in final scan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3E8B0FD-2B06-8D1F-2912-EE19BAE0F72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4038196"/>
              </p:ext>
            </p:extLst>
          </p:nvPr>
        </p:nvGraphicFramePr>
        <p:xfrm>
          <a:off x="6227763" y="2378075"/>
          <a:ext cx="4645025" cy="24688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45025">
                  <a:extLst>
                    <a:ext uri="{9D8B030D-6E8A-4147-A177-3AD203B41FA5}">
                      <a16:colId xmlns:a16="http://schemas.microsoft.com/office/drawing/2014/main" val="2204646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3000" dirty="0"/>
                        <a:t>Journal Selection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8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Academic journal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Actively publishing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Law-related title </a:t>
                      </a:r>
                      <a:r>
                        <a:rPr lang="en-CA" sz="3000" u="sng" dirty="0"/>
                        <a:t>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3000" dirty="0"/>
                        <a:t>Aim &amp; Scope includes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129424"/>
                  </a:ext>
                </a:extLst>
              </a:tr>
            </a:tbl>
          </a:graphicData>
        </a:graphic>
      </p:graphicFrame>
      <p:sp>
        <p:nvSpPr>
          <p:cNvPr id="8" name="Slide Number Placeholder 21">
            <a:extLst>
              <a:ext uri="{FF2B5EF4-FFF2-40B4-BE49-F238E27FC236}">
                <a16:creationId xmlns:a16="http://schemas.microsoft.com/office/drawing/2014/main" id="{3451BC07-D305-4A9C-59D5-47724CDD6C51}"/>
              </a:ext>
            </a:extLst>
          </p:cNvPr>
          <p:cNvSpPr txBox="1">
            <a:spLocks/>
          </p:cNvSpPr>
          <p:nvPr/>
        </p:nvSpPr>
        <p:spPr>
          <a:xfrm>
            <a:off x="7258454" y="6479299"/>
            <a:ext cx="4780325" cy="25158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 cap="all" spc="200" baseline="0">
                <a:solidFill>
                  <a:schemeClr val="accent1"/>
                </a:solidFill>
                <a:latin typeface="Posterama" panose="020B0504020200020000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Posterama"/>
                <a:cs typeface="Posterama"/>
              </a:rPr>
              <a:t>Melissa Moreau, Ana Rogers-butterworth CC BY-NC</a:t>
            </a:r>
          </a:p>
        </p:txBody>
      </p:sp>
    </p:spTree>
    <p:extLst>
      <p:ext uri="{BB962C8B-B14F-4D97-AF65-F5344CB8AC3E}">
        <p14:creationId xmlns:p14="http://schemas.microsoft.com/office/powerpoint/2010/main" val="179038902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ustom 36">
      <a:majorFont>
        <a:latin typeface="Posterama"/>
        <a:ea typeface=""/>
        <a:cs typeface=""/>
      </a:majorFont>
      <a:minorFont>
        <a:latin typeface="Daytona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tific discovery_V1_win32_EF_v3" id="{70008AEC-EDED-4511-BBCB-3094E155874B}" vid="{20F39DC6-8556-4458-8AAA-5D2B51347C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644F03B9AA704590C08C6B7FB8D7A6" ma:contentTypeVersion="18" ma:contentTypeDescription="Create a new document." ma:contentTypeScope="" ma:versionID="779ac64c63fbeb09ca5d4bc15e16dfe4">
  <xsd:schema xmlns:xsd="http://www.w3.org/2001/XMLSchema" xmlns:xs="http://www.w3.org/2001/XMLSchema" xmlns:p="http://schemas.microsoft.com/office/2006/metadata/properties" xmlns:ns2="46a6642b-034d-43cb-b36a-e10f9100d3d4" xmlns:ns3="16da0b21-4db5-445f-a6ce-fc01caff4769" targetNamespace="http://schemas.microsoft.com/office/2006/metadata/properties" ma:root="true" ma:fieldsID="a46c1f767d8b8e3db3e14bedad87de18" ns2:_="" ns3:_="">
    <xsd:import namespace="46a6642b-034d-43cb-b36a-e10f9100d3d4"/>
    <xsd:import namespace="16da0b21-4db5-445f-a6ce-fc01caff47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6642b-034d-43cb-b36a-e10f9100d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111843b-6948-4e45-a4d0-217e70d3d4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da0b21-4db5-445f-a6ce-fc01caff476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57b61cd-48da-434e-80a3-aec6290b1f88}" ma:internalName="TaxCatchAll" ma:showField="CatchAllData" ma:web="16da0b21-4db5-445f-a6ce-fc01caff47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da0b21-4db5-445f-a6ce-fc01caff4769" xsi:nil="true"/>
    <MediaServiceKeyPoints xmlns="46a6642b-034d-43cb-b36a-e10f9100d3d4" xsi:nil="true"/>
    <lcf76f155ced4ddcb4097134ff3c332f xmlns="46a6642b-034d-43cb-b36a-e10f9100d3d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F8397A0-8C35-4EEE-8E61-47C914415B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CABB33-795B-41B5-8EB1-9FE15F62ACDB}"/>
</file>

<file path=customXml/itemProps3.xml><?xml version="1.0" encoding="utf-8"?>
<ds:datastoreItem xmlns:ds="http://schemas.openxmlformats.org/officeDocument/2006/customXml" ds:itemID="{B881D8D6-8849-400B-8BC9-21D401C7DD06}">
  <ds:schemaRefs>
    <ds:schemaRef ds:uri="http://purl.org/dc/elements/1.1/"/>
    <ds:schemaRef ds:uri="http://purl.org/dc/terms/"/>
    <ds:schemaRef ds:uri="http://schemas.openxmlformats.org/package/2006/metadata/core-properties"/>
    <ds:schemaRef ds:uri="230e9df3-be65-4c73-a93b-d1236ebd677e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974</Words>
  <Application>Microsoft Office PowerPoint</Application>
  <PresentationFormat>Widescreen</PresentationFormat>
  <Paragraphs>133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Daytona Condensed Light</vt:lpstr>
      <vt:lpstr>Franklin Gothic Book</vt:lpstr>
      <vt:lpstr>Posterama</vt:lpstr>
      <vt:lpstr>Custom</vt:lpstr>
      <vt:lpstr>Law Journals and Open Access: Where Do We Stand?</vt:lpstr>
      <vt:lpstr>agenda</vt:lpstr>
      <vt:lpstr>Background</vt:lpstr>
      <vt:lpstr>Law Journals have some quirks...</vt:lpstr>
      <vt:lpstr>OA: Where does legal research stand?</vt:lpstr>
      <vt:lpstr>What’s the disconnect?</vt:lpstr>
      <vt:lpstr>New approach:</vt:lpstr>
      <vt:lpstr>Objectives</vt:lpstr>
      <vt:lpstr>scope</vt:lpstr>
      <vt:lpstr>Data Collection: Policies</vt:lpstr>
      <vt:lpstr>Data collection: Tracking</vt:lpstr>
      <vt:lpstr>Challenges &amp; limitations</vt:lpstr>
      <vt:lpstr>Lessons Learned</vt:lpstr>
      <vt:lpstr>See it in dataverse!</vt:lpstr>
      <vt:lpstr>Is this method useful for other disciplines?</vt:lpstr>
      <vt:lpstr>Thank you!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Melissa Moreau</dc:creator>
  <cp:lastModifiedBy>Ellen Wright</cp:lastModifiedBy>
  <cp:revision>41</cp:revision>
  <dcterms:created xsi:type="dcterms:W3CDTF">2024-11-26T17:50:52Z</dcterms:created>
  <dcterms:modified xsi:type="dcterms:W3CDTF">2025-04-23T19:23:15Z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0x010100D6644F03B9AA704590C08C6B7FB8D7A6</vt:lpwstr>
  </property>
  <property fmtid="{D5CDD505-2E9C-101B-9397-08002B2CF9AE}" pid="3" name="MediaServiceImageTags">
    <vt:lpwstr/>
  </property>
</Properties>
</file>